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 id="258" r:id="rId6"/>
    <p:sldId id="265" r:id="rId7"/>
    <p:sldId id="268" r:id="rId8"/>
    <p:sldId id="263" r:id="rId9"/>
    <p:sldId id="261" r:id="rId10"/>
    <p:sldId id="266" r:id="rId11"/>
    <p:sldId id="270" r:id="rId12"/>
    <p:sldId id="267" r:id="rId13"/>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124B1FB4-E199-45F2-AB63-AB1E25652313}">
          <p14:sldIdLst>
            <p14:sldId id="256"/>
            <p14:sldId id="258"/>
            <p14:sldId id="265"/>
            <p14:sldId id="268"/>
            <p14:sldId id="263"/>
            <p14:sldId id="261"/>
            <p14:sldId id="266"/>
            <p14:sldId id="270"/>
            <p14:sldId id="26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achkovskiy - Weinreich, I. (Ira)" initials="P-WI(" lastIdx="1" clrIdx="0">
    <p:extLst>
      <p:ext uri="{19B8F6BF-5375-455C-9EA6-DF929625EA0E}">
        <p15:presenceInfo xmlns:p15="http://schemas.microsoft.com/office/powerpoint/2012/main" userId="S::i.prachkovskiy@breda.nl::bf2dd0f0-725c-415e-9e25-5024597f30c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6565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72A97E-5F3F-48BE-B172-512E4B927ECA}" v="3" dt="2023-09-04T07:10:39.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149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achkovskiy - Weinreich, I. (Ira)" userId="bf2dd0f0-725c-415e-9e25-5024597f30c2" providerId="ADAL" clId="{D472A97E-5F3F-48BE-B172-512E4B927ECA}"/>
    <pc:docChg chg="undo custSel modSld">
      <pc:chgData name="Prachkovskiy - Weinreich, I. (Ira)" userId="bf2dd0f0-725c-415e-9e25-5024597f30c2" providerId="ADAL" clId="{D472A97E-5F3F-48BE-B172-512E4B927ECA}" dt="2023-09-04T07:11:15.067" v="305" actId="20577"/>
      <pc:docMkLst>
        <pc:docMk/>
      </pc:docMkLst>
      <pc:sldChg chg="modSp mod">
        <pc:chgData name="Prachkovskiy - Weinreich, I. (Ira)" userId="bf2dd0f0-725c-415e-9e25-5024597f30c2" providerId="ADAL" clId="{D472A97E-5F3F-48BE-B172-512E4B927ECA}" dt="2023-09-04T07:11:15.067" v="305" actId="20577"/>
        <pc:sldMkLst>
          <pc:docMk/>
          <pc:sldMk cId="3296436090" sldId="270"/>
        </pc:sldMkLst>
        <pc:spChg chg="mod">
          <ac:chgData name="Prachkovskiy - Weinreich, I. (Ira)" userId="bf2dd0f0-725c-415e-9e25-5024597f30c2" providerId="ADAL" clId="{D472A97E-5F3F-48BE-B172-512E4B927ECA}" dt="2023-09-04T07:11:15.067" v="305" actId="20577"/>
          <ac:spMkLst>
            <pc:docMk/>
            <pc:sldMk cId="3296436090" sldId="270"/>
            <ac:spMk id="5" creationId="{559F1BAA-ECB9-4DF6-A300-3B4BB7F54A7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nl-NL"/>
              <a:t>Klik om de stijl te bewerken</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a:p>
        </p:txBody>
      </p:sp>
      <p:sp>
        <p:nvSpPr>
          <p:cNvPr id="4" name="Date Placeholder 3"/>
          <p:cNvSpPr>
            <a:spLocks noGrp="1"/>
          </p:cNvSpPr>
          <p:nvPr>
            <p:ph type="dt" sz="half" idx="10"/>
          </p:nvPr>
        </p:nvSpPr>
        <p:spPr/>
        <p:txBody>
          <a:bodyPr/>
          <a:lstStyle/>
          <a:p>
            <a:fld id="{C482B4D5-F408-3A4F-9B6A-F5866361EB82}" type="datetimeFigureOut">
              <a:rPr lang="nl-NL" smtClean="0"/>
              <a:t>4-9-2023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B1E29CA-0575-724B-98A9-BDDAE4429BE4}" type="slidenum">
              <a:rPr lang="nl-NL" smtClean="0"/>
              <a:t>‹nr.›</a:t>
            </a:fld>
            <a:endParaRPr lang="nl-NL"/>
          </a:p>
        </p:txBody>
      </p:sp>
    </p:spTree>
    <p:extLst>
      <p:ext uri="{BB962C8B-B14F-4D97-AF65-F5344CB8AC3E}">
        <p14:creationId xmlns:p14="http://schemas.microsoft.com/office/powerpoint/2010/main" val="449551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C482B4D5-F408-3A4F-9B6A-F5866361EB82}" type="datetimeFigureOut">
              <a:rPr lang="nl-NL" smtClean="0"/>
              <a:t>4-9-2023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B1E29CA-0575-724B-98A9-BDDAE4429BE4}" type="slidenum">
              <a:rPr lang="nl-NL" smtClean="0"/>
              <a:t>‹nr.›</a:t>
            </a:fld>
            <a:endParaRPr lang="nl-NL"/>
          </a:p>
        </p:txBody>
      </p:sp>
    </p:spTree>
    <p:extLst>
      <p:ext uri="{BB962C8B-B14F-4D97-AF65-F5344CB8AC3E}">
        <p14:creationId xmlns:p14="http://schemas.microsoft.com/office/powerpoint/2010/main" val="1566772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nl-NL"/>
              <a:t>Klik om de stijl te bewerken</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p:txBody>
          <a:bodyPr/>
          <a:lstStyle/>
          <a:p>
            <a:fld id="{C482B4D5-F408-3A4F-9B6A-F5866361EB82}" type="datetimeFigureOut">
              <a:rPr lang="nl-NL" smtClean="0"/>
              <a:t>4-9-2023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B1E29CA-0575-724B-98A9-BDDAE4429BE4}" type="slidenum">
              <a:rPr lang="nl-NL" smtClean="0"/>
              <a:t>‹nr.›</a:t>
            </a:fld>
            <a:endParaRPr lang="nl-NL"/>
          </a:p>
        </p:txBody>
      </p:sp>
    </p:spTree>
    <p:extLst>
      <p:ext uri="{BB962C8B-B14F-4D97-AF65-F5344CB8AC3E}">
        <p14:creationId xmlns:p14="http://schemas.microsoft.com/office/powerpoint/2010/main" val="2989335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fld id="{C482B4D5-F408-3A4F-9B6A-F5866361EB82}" type="datetimeFigureOut">
              <a:rPr lang="nl-NL" smtClean="0"/>
              <a:t>4-9-2023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B1E29CA-0575-724B-98A9-BDDAE4429BE4}" type="slidenum">
              <a:rPr lang="nl-NL" smtClean="0"/>
              <a:t>‹nr.›</a:t>
            </a:fld>
            <a:endParaRPr lang="nl-NL"/>
          </a:p>
        </p:txBody>
      </p:sp>
    </p:spTree>
    <p:extLst>
      <p:ext uri="{BB962C8B-B14F-4D97-AF65-F5344CB8AC3E}">
        <p14:creationId xmlns:p14="http://schemas.microsoft.com/office/powerpoint/2010/main" val="394922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nl-NL"/>
              <a:t>Klik om de stijl te bewerken</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Content Placeholder 3"/>
          <p:cNvSpPr>
            <a:spLocks noGrp="1"/>
          </p:cNvSpPr>
          <p:nvPr>
            <p:ph sz="half" idx="2"/>
          </p:nvPr>
        </p:nvSpPr>
        <p:spPr>
          <a:xfrm>
            <a:off x="629842" y="2505075"/>
            <a:ext cx="3868340"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4629150" y="2505075"/>
            <a:ext cx="3887391"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fld id="{C482B4D5-F408-3A4F-9B6A-F5866361EB82}" type="datetimeFigureOut">
              <a:rPr lang="nl-NL" smtClean="0"/>
              <a:t>4-9-2023</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9B1E29CA-0575-724B-98A9-BDDAE4429BE4}" type="slidenum">
              <a:rPr lang="nl-NL" smtClean="0"/>
              <a:t>‹nr.›</a:t>
            </a:fld>
            <a:endParaRPr lang="nl-NL"/>
          </a:p>
        </p:txBody>
      </p:sp>
    </p:spTree>
    <p:extLst>
      <p:ext uri="{BB962C8B-B14F-4D97-AF65-F5344CB8AC3E}">
        <p14:creationId xmlns:p14="http://schemas.microsoft.com/office/powerpoint/2010/main" val="1717269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Date Placeholder 2"/>
          <p:cNvSpPr>
            <a:spLocks noGrp="1"/>
          </p:cNvSpPr>
          <p:nvPr>
            <p:ph type="dt" sz="half" idx="10"/>
          </p:nvPr>
        </p:nvSpPr>
        <p:spPr/>
        <p:txBody>
          <a:bodyPr/>
          <a:lstStyle/>
          <a:p>
            <a:fld id="{C482B4D5-F408-3A4F-9B6A-F5866361EB82}" type="datetimeFigureOut">
              <a:rPr lang="nl-NL" smtClean="0"/>
              <a:t>4-9-2023</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9B1E29CA-0575-724B-98A9-BDDAE4429BE4}" type="slidenum">
              <a:rPr lang="nl-NL" smtClean="0"/>
              <a:t>‹nr.›</a:t>
            </a:fld>
            <a:endParaRPr lang="nl-NL"/>
          </a:p>
        </p:txBody>
      </p:sp>
    </p:spTree>
    <p:extLst>
      <p:ext uri="{BB962C8B-B14F-4D97-AF65-F5344CB8AC3E}">
        <p14:creationId xmlns:p14="http://schemas.microsoft.com/office/powerpoint/2010/main" val="3738266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2B4D5-F408-3A4F-9B6A-F5866361EB82}" type="datetimeFigureOut">
              <a:rPr lang="nl-NL" smtClean="0"/>
              <a:t>4-9-2023</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9B1E29CA-0575-724B-98A9-BDDAE4429BE4}" type="slidenum">
              <a:rPr lang="nl-NL" smtClean="0"/>
              <a:t>‹nr.›</a:t>
            </a:fld>
            <a:endParaRPr lang="nl-NL"/>
          </a:p>
        </p:txBody>
      </p:sp>
    </p:spTree>
    <p:extLst>
      <p:ext uri="{BB962C8B-B14F-4D97-AF65-F5344CB8AC3E}">
        <p14:creationId xmlns:p14="http://schemas.microsoft.com/office/powerpoint/2010/main" val="2098241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l-NL"/>
              <a:t>Klik om de stijl te bewerken</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fld id="{C482B4D5-F408-3A4F-9B6A-F5866361EB82}" type="datetimeFigureOut">
              <a:rPr lang="nl-NL" smtClean="0"/>
              <a:t>4-9-2023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B1E29CA-0575-724B-98A9-BDDAE4429BE4}" type="slidenum">
              <a:rPr lang="nl-NL" smtClean="0"/>
              <a:t>‹nr.›</a:t>
            </a:fld>
            <a:endParaRPr lang="nl-NL"/>
          </a:p>
        </p:txBody>
      </p:sp>
    </p:spTree>
    <p:extLst>
      <p:ext uri="{BB962C8B-B14F-4D97-AF65-F5344CB8AC3E}">
        <p14:creationId xmlns:p14="http://schemas.microsoft.com/office/powerpoint/2010/main" val="2756026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l-NL"/>
              <a:t>Klik om de stijl te bewerken</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om een afbeelding toe te voegen</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fld id="{C482B4D5-F408-3A4F-9B6A-F5866361EB82}" type="datetimeFigureOut">
              <a:rPr lang="nl-NL" smtClean="0"/>
              <a:t>4-9-2023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B1E29CA-0575-724B-98A9-BDDAE4429BE4}" type="slidenum">
              <a:rPr lang="nl-NL" smtClean="0"/>
              <a:t>‹nr.›</a:t>
            </a:fld>
            <a:endParaRPr lang="nl-NL"/>
          </a:p>
        </p:txBody>
      </p:sp>
    </p:spTree>
    <p:extLst>
      <p:ext uri="{BB962C8B-B14F-4D97-AF65-F5344CB8AC3E}">
        <p14:creationId xmlns:p14="http://schemas.microsoft.com/office/powerpoint/2010/main" val="1289603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Vertical Text Placeholder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C482B4D5-F408-3A4F-9B6A-F5866361EB82}" type="datetimeFigureOut">
              <a:rPr lang="nl-NL" smtClean="0"/>
              <a:t>4-9-2023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B1E29CA-0575-724B-98A9-BDDAE4429BE4}" type="slidenum">
              <a:rPr lang="nl-NL" smtClean="0"/>
              <a:t>‹nr.›</a:t>
            </a:fld>
            <a:endParaRPr lang="nl-NL"/>
          </a:p>
        </p:txBody>
      </p:sp>
    </p:spTree>
    <p:extLst>
      <p:ext uri="{BB962C8B-B14F-4D97-AF65-F5344CB8AC3E}">
        <p14:creationId xmlns:p14="http://schemas.microsoft.com/office/powerpoint/2010/main" val="2116508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nl-NL"/>
              <a:t>Klik om de stijl te bewerken</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C482B4D5-F408-3A4F-9B6A-F5866361EB82}" type="datetimeFigureOut">
              <a:rPr lang="nl-NL" smtClean="0"/>
              <a:t>4-9-2023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B1E29CA-0575-724B-98A9-BDDAE4429BE4}" type="slidenum">
              <a:rPr lang="nl-NL" smtClean="0"/>
              <a:t>‹nr.›</a:t>
            </a:fld>
            <a:endParaRPr lang="nl-NL"/>
          </a:p>
        </p:txBody>
      </p:sp>
    </p:spTree>
    <p:extLst>
      <p:ext uri="{BB962C8B-B14F-4D97-AF65-F5344CB8AC3E}">
        <p14:creationId xmlns:p14="http://schemas.microsoft.com/office/powerpoint/2010/main" val="2539272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nl-NL"/>
              <a:t>Klik om de stijl te bewerken</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82B4D5-F408-3A4F-9B6A-F5866361EB82}" type="datetimeFigureOut">
              <a:rPr lang="nl-NL" smtClean="0"/>
              <a:t>4-9-2023</a:t>
            </a:fld>
            <a:endParaRPr lang="nl-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1E29CA-0575-724B-98A9-BDDAE4429BE4}" type="slidenum">
              <a:rPr lang="nl-NL" smtClean="0"/>
              <a:t>‹nr.›</a:t>
            </a:fld>
            <a:endParaRPr lang="nl-NL"/>
          </a:p>
        </p:txBody>
      </p:sp>
    </p:spTree>
    <p:extLst>
      <p:ext uri="{BB962C8B-B14F-4D97-AF65-F5344CB8AC3E}">
        <p14:creationId xmlns:p14="http://schemas.microsoft.com/office/powerpoint/2010/main" val="4004225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regiowbo.nl/"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5696A45-5BA7-2F4C-9138-B3A2A53FF1B9}"/>
              </a:ext>
            </a:extLst>
          </p:cNvPr>
          <p:cNvPicPr>
            <a:picLocks noChangeAspect="1"/>
          </p:cNvPicPr>
          <p:nvPr/>
        </p:nvPicPr>
        <p:blipFill>
          <a:blip r:embed="rId2"/>
          <a:stretch>
            <a:fillRect/>
          </a:stretch>
        </p:blipFill>
        <p:spPr>
          <a:xfrm>
            <a:off x="5715" y="0"/>
            <a:ext cx="9132570" cy="6858000"/>
          </a:xfrm>
          <a:prstGeom prst="rect">
            <a:avLst/>
          </a:prstGeom>
        </p:spPr>
      </p:pic>
      <p:pic>
        <p:nvPicPr>
          <p:cNvPr id="3" name="Afbeelding 2" descr="Afbeelding met tekst&#10;&#10;Automatisch gegenereerde beschrijving">
            <a:extLst>
              <a:ext uri="{FF2B5EF4-FFF2-40B4-BE49-F238E27FC236}">
                <a16:creationId xmlns:a16="http://schemas.microsoft.com/office/drawing/2014/main" id="{6B6D2913-ABBC-5444-AA0B-00E7FAF29C15}"/>
              </a:ext>
            </a:extLst>
          </p:cNvPr>
          <p:cNvPicPr>
            <a:picLocks noChangeAspect="1"/>
          </p:cNvPicPr>
          <p:nvPr/>
        </p:nvPicPr>
        <p:blipFill>
          <a:blip r:embed="rId3"/>
          <a:stretch>
            <a:fillRect/>
          </a:stretch>
        </p:blipFill>
        <p:spPr>
          <a:xfrm>
            <a:off x="0" y="0"/>
            <a:ext cx="9144000" cy="6858000"/>
          </a:xfrm>
          <a:prstGeom prst="rect">
            <a:avLst/>
          </a:prstGeom>
        </p:spPr>
      </p:pic>
      <p:sp>
        <p:nvSpPr>
          <p:cNvPr id="6" name="Titel 5">
            <a:extLst>
              <a:ext uri="{FF2B5EF4-FFF2-40B4-BE49-F238E27FC236}">
                <a16:creationId xmlns:a16="http://schemas.microsoft.com/office/drawing/2014/main" id="{6DD90AC7-D55E-4A43-AA2C-1CB3106E8E68}"/>
              </a:ext>
            </a:extLst>
          </p:cNvPr>
          <p:cNvSpPr>
            <a:spLocks noGrp="1"/>
          </p:cNvSpPr>
          <p:nvPr>
            <p:ph type="ctrTitle"/>
          </p:nvPr>
        </p:nvSpPr>
        <p:spPr>
          <a:xfrm>
            <a:off x="685800" y="1964574"/>
            <a:ext cx="7772400" cy="2387600"/>
          </a:xfrm>
        </p:spPr>
        <p:txBody>
          <a:bodyPr>
            <a:normAutofit fontScale="90000"/>
          </a:bodyPr>
          <a:lstStyle/>
          <a:p>
            <a:br>
              <a:rPr lang="nl-NL" b="1">
                <a:solidFill>
                  <a:srgbClr val="565656"/>
                </a:solidFill>
                <a:latin typeface="Calibri"/>
                <a:cs typeface="Calibri"/>
              </a:rPr>
            </a:br>
            <a:br>
              <a:rPr lang="nl-NL" b="1">
                <a:solidFill>
                  <a:srgbClr val="565656"/>
                </a:solidFill>
                <a:latin typeface="Calibri"/>
                <a:cs typeface="Calibri"/>
              </a:rPr>
            </a:br>
            <a:br>
              <a:rPr lang="nl-NL" b="1">
                <a:solidFill>
                  <a:srgbClr val="565656"/>
                </a:solidFill>
                <a:latin typeface="Calibri"/>
                <a:cs typeface="Calibri"/>
              </a:rPr>
            </a:br>
            <a:br>
              <a:rPr lang="nl-NL" b="1">
                <a:solidFill>
                  <a:srgbClr val="565656"/>
                </a:solidFill>
                <a:latin typeface="Calibri"/>
                <a:cs typeface="Calibri"/>
              </a:rPr>
            </a:br>
            <a:r>
              <a:rPr lang="nl-NL" b="1">
                <a:solidFill>
                  <a:srgbClr val="565656"/>
                </a:solidFill>
                <a:latin typeface="Calibri"/>
                <a:cs typeface="Calibri"/>
              </a:rPr>
              <a:t>Ambulante jeugdhulp</a:t>
            </a:r>
            <a:br>
              <a:rPr lang="nl-NL" b="1">
                <a:solidFill>
                  <a:srgbClr val="565656"/>
                </a:solidFill>
                <a:latin typeface="Calibri"/>
                <a:ea typeface="Source Sans Pro"/>
                <a:cs typeface="Calibri"/>
              </a:rPr>
            </a:br>
            <a:endParaRPr lang="nl-NL"/>
          </a:p>
        </p:txBody>
      </p:sp>
      <p:sp>
        <p:nvSpPr>
          <p:cNvPr id="7" name="Ondertitel 6">
            <a:extLst>
              <a:ext uri="{FF2B5EF4-FFF2-40B4-BE49-F238E27FC236}">
                <a16:creationId xmlns:a16="http://schemas.microsoft.com/office/drawing/2014/main" id="{3483C751-F444-4825-B06F-EA36B6F220D0}"/>
              </a:ext>
            </a:extLst>
          </p:cNvPr>
          <p:cNvSpPr>
            <a:spLocks noGrp="1"/>
          </p:cNvSpPr>
          <p:nvPr>
            <p:ph type="subTitle" idx="1"/>
          </p:nvPr>
        </p:nvSpPr>
        <p:spPr>
          <a:xfrm>
            <a:off x="1143000" y="4079875"/>
            <a:ext cx="6858000" cy="1655762"/>
          </a:xfrm>
        </p:spPr>
        <p:txBody>
          <a:bodyPr/>
          <a:lstStyle/>
          <a:p>
            <a:r>
              <a:rPr lang="nl-NL" sz="2000" b="1">
                <a:solidFill>
                  <a:srgbClr val="565656"/>
                </a:solidFill>
                <a:cs typeface="Calibri"/>
              </a:rPr>
              <a:t>Contractvoorwaarden nieuwe zorgaanbieders </a:t>
            </a:r>
          </a:p>
          <a:p>
            <a:r>
              <a:rPr lang="nl-NL" sz="2000" b="1">
                <a:solidFill>
                  <a:srgbClr val="565656"/>
                </a:solidFill>
                <a:cs typeface="Calibri"/>
              </a:rPr>
              <a:t>Regio WBO</a:t>
            </a:r>
          </a:p>
          <a:p>
            <a:endParaRPr lang="nl-NL"/>
          </a:p>
        </p:txBody>
      </p:sp>
      <p:sp>
        <p:nvSpPr>
          <p:cNvPr id="2" name="Tekstvak 1">
            <a:extLst>
              <a:ext uri="{FF2B5EF4-FFF2-40B4-BE49-F238E27FC236}">
                <a16:creationId xmlns:a16="http://schemas.microsoft.com/office/drawing/2014/main" id="{68BD2F73-1551-4021-ABB2-D5DDC407FD5D}"/>
              </a:ext>
            </a:extLst>
          </p:cNvPr>
          <p:cNvSpPr txBox="1"/>
          <p:nvPr/>
        </p:nvSpPr>
        <p:spPr>
          <a:xfrm flipH="1">
            <a:off x="8676160" y="6374168"/>
            <a:ext cx="165999" cy="369332"/>
          </a:xfrm>
          <a:prstGeom prst="rect">
            <a:avLst/>
          </a:prstGeom>
          <a:noFill/>
        </p:spPr>
        <p:txBody>
          <a:bodyPr wrap="square" rtlCol="0">
            <a:spAutoFit/>
          </a:bodyPr>
          <a:lstStyle/>
          <a:p>
            <a:r>
              <a:rPr lang="nl-NL"/>
              <a:t>I</a:t>
            </a:r>
          </a:p>
        </p:txBody>
      </p:sp>
    </p:spTree>
    <p:extLst>
      <p:ext uri="{BB962C8B-B14F-4D97-AF65-F5344CB8AC3E}">
        <p14:creationId xmlns:p14="http://schemas.microsoft.com/office/powerpoint/2010/main" val="1476384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8E83132-22A8-D749-BD99-69CE2656A020}"/>
              </a:ext>
            </a:extLst>
          </p:cNvPr>
          <p:cNvPicPr>
            <a:picLocks noChangeAspect="1"/>
          </p:cNvPicPr>
          <p:nvPr/>
        </p:nvPicPr>
        <p:blipFill>
          <a:blip r:embed="rId2"/>
          <a:stretch>
            <a:fillRect/>
          </a:stretch>
        </p:blipFill>
        <p:spPr>
          <a:xfrm>
            <a:off x="0" y="0"/>
            <a:ext cx="9144000" cy="6858000"/>
          </a:xfrm>
          <a:prstGeom prst="rect">
            <a:avLst/>
          </a:prstGeom>
        </p:spPr>
      </p:pic>
      <p:sp>
        <p:nvSpPr>
          <p:cNvPr id="5" name="Titel 4">
            <a:extLst>
              <a:ext uri="{FF2B5EF4-FFF2-40B4-BE49-F238E27FC236}">
                <a16:creationId xmlns:a16="http://schemas.microsoft.com/office/drawing/2014/main" id="{9BFDA5B3-FB48-40BC-B5BA-83414F2FDEB9}"/>
              </a:ext>
            </a:extLst>
          </p:cNvPr>
          <p:cNvSpPr>
            <a:spLocks noGrp="1"/>
          </p:cNvSpPr>
          <p:nvPr>
            <p:ph type="title"/>
          </p:nvPr>
        </p:nvSpPr>
        <p:spPr/>
        <p:txBody>
          <a:bodyPr/>
          <a:lstStyle/>
          <a:p>
            <a:r>
              <a:rPr lang="nl-NL">
                <a:solidFill>
                  <a:srgbClr val="565656"/>
                </a:solidFill>
                <a:latin typeface="Calibri"/>
                <a:cs typeface="Calibri"/>
              </a:rPr>
              <a:t>Programma</a:t>
            </a:r>
            <a:endParaRPr lang="nl-NL">
              <a:solidFill>
                <a:srgbClr val="565656"/>
              </a:solidFill>
            </a:endParaRPr>
          </a:p>
        </p:txBody>
      </p:sp>
      <p:sp>
        <p:nvSpPr>
          <p:cNvPr id="6" name="Tijdelijke aanduiding voor inhoud 5">
            <a:extLst>
              <a:ext uri="{FF2B5EF4-FFF2-40B4-BE49-F238E27FC236}">
                <a16:creationId xmlns:a16="http://schemas.microsoft.com/office/drawing/2014/main" id="{EC717E44-183F-47B3-838E-0B78439781E7}"/>
              </a:ext>
            </a:extLst>
          </p:cNvPr>
          <p:cNvSpPr>
            <a:spLocks noGrp="1"/>
          </p:cNvSpPr>
          <p:nvPr>
            <p:ph idx="1"/>
          </p:nvPr>
        </p:nvSpPr>
        <p:spPr/>
        <p:txBody>
          <a:bodyPr vert="horz" lIns="91440" tIns="45720" rIns="91440" bIns="45720" rtlCol="0" anchor="t">
            <a:normAutofit/>
          </a:bodyPr>
          <a:lstStyle/>
          <a:p>
            <a:pPr>
              <a:buSzPct val="150000"/>
            </a:pPr>
            <a:r>
              <a:rPr lang="nl-NL" dirty="0">
                <a:solidFill>
                  <a:srgbClr val="565656"/>
                </a:solidFill>
                <a:cs typeface="Calibri"/>
              </a:rPr>
              <a:t>Kennismaking</a:t>
            </a:r>
            <a:endParaRPr lang="nl-NL" dirty="0"/>
          </a:p>
          <a:p>
            <a:pPr>
              <a:buSzPct val="150000"/>
            </a:pPr>
            <a:r>
              <a:rPr lang="nl-NL" dirty="0">
                <a:solidFill>
                  <a:srgbClr val="565656"/>
                </a:solidFill>
                <a:cs typeface="Calibri"/>
              </a:rPr>
              <a:t>Presentatie Jeugdhulp in de regio WBO</a:t>
            </a:r>
          </a:p>
          <a:p>
            <a:pPr>
              <a:buSzPct val="150000"/>
            </a:pPr>
            <a:r>
              <a:rPr lang="nl-NL" dirty="0">
                <a:solidFill>
                  <a:srgbClr val="565656"/>
                </a:solidFill>
                <a:cs typeface="Calibri"/>
              </a:rPr>
              <a:t>Koers 2025</a:t>
            </a:r>
          </a:p>
          <a:p>
            <a:pPr>
              <a:buSzPct val="150000"/>
            </a:pPr>
            <a:r>
              <a:rPr lang="nl-NL" dirty="0">
                <a:solidFill>
                  <a:srgbClr val="565656"/>
                </a:solidFill>
                <a:cs typeface="Calibri"/>
              </a:rPr>
              <a:t>Vragen / Inhoudelijk gesprek</a:t>
            </a:r>
            <a:endParaRPr lang="nl-NL" dirty="0"/>
          </a:p>
        </p:txBody>
      </p:sp>
      <p:sp>
        <p:nvSpPr>
          <p:cNvPr id="2" name="Tekstvak 1">
            <a:extLst>
              <a:ext uri="{FF2B5EF4-FFF2-40B4-BE49-F238E27FC236}">
                <a16:creationId xmlns:a16="http://schemas.microsoft.com/office/drawing/2014/main" id="{3F81D96E-4229-44BC-A1ED-BE188283C6E3}"/>
              </a:ext>
            </a:extLst>
          </p:cNvPr>
          <p:cNvSpPr txBox="1"/>
          <p:nvPr/>
        </p:nvSpPr>
        <p:spPr>
          <a:xfrm>
            <a:off x="8788894" y="6372272"/>
            <a:ext cx="257452" cy="369332"/>
          </a:xfrm>
          <a:prstGeom prst="rect">
            <a:avLst/>
          </a:prstGeom>
          <a:noFill/>
        </p:spPr>
        <p:txBody>
          <a:bodyPr wrap="square" rtlCol="0">
            <a:spAutoFit/>
          </a:bodyPr>
          <a:lstStyle/>
          <a:p>
            <a:r>
              <a:rPr lang="nl-NL"/>
              <a:t>I</a:t>
            </a:r>
          </a:p>
        </p:txBody>
      </p:sp>
    </p:spTree>
    <p:extLst>
      <p:ext uri="{BB962C8B-B14F-4D97-AF65-F5344CB8AC3E}">
        <p14:creationId xmlns:p14="http://schemas.microsoft.com/office/powerpoint/2010/main" val="849786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8E83132-22A8-D749-BD99-69CE2656A020}"/>
              </a:ext>
            </a:extLst>
          </p:cNvPr>
          <p:cNvPicPr>
            <a:picLocks noChangeAspect="1"/>
          </p:cNvPicPr>
          <p:nvPr/>
        </p:nvPicPr>
        <p:blipFill>
          <a:blip r:embed="rId2"/>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F8E0E30E-0E55-4859-8039-72C4079130C8}"/>
              </a:ext>
            </a:extLst>
          </p:cNvPr>
          <p:cNvSpPr>
            <a:spLocks noGrp="1"/>
          </p:cNvSpPr>
          <p:nvPr>
            <p:ph type="title"/>
          </p:nvPr>
        </p:nvSpPr>
        <p:spPr/>
        <p:txBody>
          <a:bodyPr/>
          <a:lstStyle/>
          <a:p>
            <a:r>
              <a:rPr lang="nl-NL">
                <a:solidFill>
                  <a:srgbClr val="565656"/>
                </a:solidFill>
                <a:latin typeface="+mn-lt"/>
              </a:rPr>
              <a:t>Regio WBO</a:t>
            </a:r>
          </a:p>
        </p:txBody>
      </p:sp>
      <p:sp>
        <p:nvSpPr>
          <p:cNvPr id="4" name="Tijdelijke aanduiding voor inhoud 3">
            <a:extLst>
              <a:ext uri="{FF2B5EF4-FFF2-40B4-BE49-F238E27FC236}">
                <a16:creationId xmlns:a16="http://schemas.microsoft.com/office/drawing/2014/main" id="{E05A96AB-3D39-4ECB-813C-6358BAB2847E}"/>
              </a:ext>
            </a:extLst>
          </p:cNvPr>
          <p:cNvSpPr>
            <a:spLocks noGrp="1"/>
          </p:cNvSpPr>
          <p:nvPr>
            <p:ph idx="1"/>
          </p:nvPr>
        </p:nvSpPr>
        <p:spPr/>
        <p:txBody>
          <a:bodyPr>
            <a:normAutofit lnSpcReduction="10000"/>
          </a:bodyPr>
          <a:lstStyle/>
          <a:p>
            <a:pPr marL="0" indent="0">
              <a:buNone/>
            </a:pPr>
            <a:r>
              <a:rPr lang="nl-NL" b="1">
                <a:solidFill>
                  <a:srgbClr val="565656"/>
                </a:solidFill>
                <a:cs typeface="Calibri"/>
              </a:rPr>
              <a:t>Regio West Brabant Oost</a:t>
            </a:r>
          </a:p>
          <a:p>
            <a:pPr marL="342900" indent="-342900"/>
            <a:r>
              <a:rPr lang="nl-NL">
                <a:solidFill>
                  <a:srgbClr val="565656"/>
                </a:solidFill>
                <a:cs typeface="Calibri"/>
              </a:rPr>
              <a:t>Breda</a:t>
            </a:r>
          </a:p>
          <a:p>
            <a:pPr marL="342900" indent="-342900"/>
            <a:r>
              <a:rPr lang="nl-NL">
                <a:solidFill>
                  <a:srgbClr val="565656"/>
                </a:solidFill>
                <a:cs typeface="Calibri"/>
              </a:rPr>
              <a:t>Oosterhout</a:t>
            </a:r>
          </a:p>
          <a:p>
            <a:pPr marL="342900" indent="-342900"/>
            <a:r>
              <a:rPr lang="nl-NL">
                <a:solidFill>
                  <a:srgbClr val="565656"/>
                </a:solidFill>
                <a:cs typeface="Calibri"/>
              </a:rPr>
              <a:t>Altena (Woudrichem / Werkendam / Aalburg)</a:t>
            </a:r>
          </a:p>
          <a:p>
            <a:pPr marL="342900" indent="-342900"/>
            <a:r>
              <a:rPr lang="nl-NL">
                <a:solidFill>
                  <a:srgbClr val="565656"/>
                </a:solidFill>
                <a:cs typeface="Calibri"/>
              </a:rPr>
              <a:t>Geertruidenberg</a:t>
            </a:r>
          </a:p>
          <a:p>
            <a:pPr marL="342900" indent="-342900"/>
            <a:r>
              <a:rPr lang="nl-NL">
                <a:solidFill>
                  <a:srgbClr val="565656"/>
                </a:solidFill>
                <a:cs typeface="Calibri"/>
              </a:rPr>
              <a:t>Drimmelen</a:t>
            </a:r>
          </a:p>
          <a:p>
            <a:pPr marL="342900" indent="-342900"/>
            <a:endParaRPr lang="nl-NL">
              <a:solidFill>
                <a:srgbClr val="565656"/>
              </a:solidFill>
              <a:cs typeface="Calibri"/>
            </a:endParaRPr>
          </a:p>
          <a:p>
            <a:pPr marL="0" indent="0">
              <a:buNone/>
            </a:pPr>
            <a:r>
              <a:rPr lang="nl-NL">
                <a:solidFill>
                  <a:srgbClr val="565656"/>
                </a:solidFill>
                <a:cs typeface="Calibri"/>
              </a:rPr>
              <a:t>Inkoop regio, 1 contract voor alle gemeenten.</a:t>
            </a:r>
          </a:p>
          <a:p>
            <a:pPr marL="0" indent="0">
              <a:buNone/>
            </a:pPr>
            <a:r>
              <a:rPr lang="nl-NL">
                <a:solidFill>
                  <a:srgbClr val="565656"/>
                </a:solidFill>
                <a:cs typeface="Calibri"/>
              </a:rPr>
              <a:t>Toegang is lokaal georganiseerd</a:t>
            </a:r>
          </a:p>
          <a:p>
            <a:endParaRPr lang="nl-NL"/>
          </a:p>
        </p:txBody>
      </p:sp>
      <p:sp>
        <p:nvSpPr>
          <p:cNvPr id="5" name="Tekstvak 4">
            <a:extLst>
              <a:ext uri="{FF2B5EF4-FFF2-40B4-BE49-F238E27FC236}">
                <a16:creationId xmlns:a16="http://schemas.microsoft.com/office/drawing/2014/main" id="{CCC8F070-6C45-45FD-B973-B8BEC3D59CE7}"/>
              </a:ext>
            </a:extLst>
          </p:cNvPr>
          <p:cNvSpPr txBox="1"/>
          <p:nvPr/>
        </p:nvSpPr>
        <p:spPr>
          <a:xfrm>
            <a:off x="8722311" y="6400800"/>
            <a:ext cx="279647" cy="369332"/>
          </a:xfrm>
          <a:prstGeom prst="rect">
            <a:avLst/>
          </a:prstGeom>
          <a:noFill/>
        </p:spPr>
        <p:txBody>
          <a:bodyPr wrap="square" rtlCol="0">
            <a:spAutoFit/>
          </a:bodyPr>
          <a:lstStyle/>
          <a:p>
            <a:r>
              <a:rPr lang="nl-NL"/>
              <a:t>N</a:t>
            </a:r>
          </a:p>
        </p:txBody>
      </p:sp>
    </p:spTree>
    <p:extLst>
      <p:ext uri="{BB962C8B-B14F-4D97-AF65-F5344CB8AC3E}">
        <p14:creationId xmlns:p14="http://schemas.microsoft.com/office/powerpoint/2010/main" val="1842167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8E83132-22A8-D749-BD99-69CE2656A020}"/>
              </a:ext>
            </a:extLst>
          </p:cNvPr>
          <p:cNvPicPr>
            <a:picLocks noChangeAspect="1"/>
          </p:cNvPicPr>
          <p:nvPr/>
        </p:nvPicPr>
        <p:blipFill>
          <a:blip r:embed="rId2"/>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91B51F93-4BBE-43E3-82D0-60E9950E3362}"/>
              </a:ext>
            </a:extLst>
          </p:cNvPr>
          <p:cNvSpPr>
            <a:spLocks noGrp="1"/>
          </p:cNvSpPr>
          <p:nvPr>
            <p:ph type="title"/>
          </p:nvPr>
        </p:nvSpPr>
        <p:spPr/>
        <p:txBody>
          <a:bodyPr/>
          <a:lstStyle/>
          <a:p>
            <a:r>
              <a:rPr lang="nl-NL">
                <a:solidFill>
                  <a:srgbClr val="565656"/>
                </a:solidFill>
                <a:latin typeface="+mn-lt"/>
              </a:rPr>
              <a:t>Het contract</a:t>
            </a:r>
          </a:p>
        </p:txBody>
      </p:sp>
      <p:sp>
        <p:nvSpPr>
          <p:cNvPr id="4" name="Tijdelijke aanduiding voor inhoud 3">
            <a:extLst>
              <a:ext uri="{FF2B5EF4-FFF2-40B4-BE49-F238E27FC236}">
                <a16:creationId xmlns:a16="http://schemas.microsoft.com/office/drawing/2014/main" id="{9CB5FA83-F49C-479B-B8CF-0FA312093EBC}"/>
              </a:ext>
            </a:extLst>
          </p:cNvPr>
          <p:cNvSpPr>
            <a:spLocks noGrp="1"/>
          </p:cNvSpPr>
          <p:nvPr>
            <p:ph idx="1"/>
          </p:nvPr>
        </p:nvSpPr>
        <p:spPr/>
        <p:txBody>
          <a:bodyPr vert="horz" lIns="91440" tIns="45720" rIns="91440" bIns="45720" rtlCol="0" anchor="t">
            <a:normAutofit lnSpcReduction="10000"/>
          </a:bodyPr>
          <a:lstStyle/>
          <a:p>
            <a:pPr>
              <a:lnSpc>
                <a:spcPct val="100000"/>
              </a:lnSpc>
            </a:pPr>
            <a:r>
              <a:rPr lang="nl-NL" dirty="0">
                <a:solidFill>
                  <a:schemeClr val="bg1">
                    <a:lumMod val="50000"/>
                  </a:schemeClr>
                </a:solidFill>
              </a:rPr>
              <a:t>Inkooptermijn is t/m 31-12-2024</a:t>
            </a:r>
          </a:p>
          <a:p>
            <a:pPr>
              <a:lnSpc>
                <a:spcPct val="100000"/>
              </a:lnSpc>
            </a:pPr>
            <a:r>
              <a:rPr lang="nl-NL" dirty="0">
                <a:solidFill>
                  <a:schemeClr val="bg1">
                    <a:lumMod val="50000"/>
                  </a:schemeClr>
                </a:solidFill>
              </a:rPr>
              <a:t>Contract is handleiding wat wij verwachten (lees goed door).</a:t>
            </a:r>
            <a:endParaRPr lang="nl-NL" dirty="0">
              <a:solidFill>
                <a:schemeClr val="bg1">
                  <a:lumMod val="50000"/>
                </a:schemeClr>
              </a:solidFill>
              <a:cs typeface="Calibri"/>
            </a:endParaRPr>
          </a:p>
          <a:p>
            <a:pPr>
              <a:lnSpc>
                <a:spcPct val="100000"/>
              </a:lnSpc>
            </a:pPr>
            <a:r>
              <a:rPr lang="nl-NL" dirty="0">
                <a:solidFill>
                  <a:schemeClr val="bg1">
                    <a:lumMod val="50000"/>
                  </a:schemeClr>
                </a:solidFill>
              </a:rPr>
              <a:t>Inspanningsgerichte bekostiging (</a:t>
            </a:r>
            <a:r>
              <a:rPr lang="nl-NL" dirty="0" err="1">
                <a:solidFill>
                  <a:schemeClr val="bg1">
                    <a:lumMod val="50000"/>
                  </a:schemeClr>
                </a:solidFill>
              </a:rPr>
              <a:t>PxQ</a:t>
            </a:r>
            <a:r>
              <a:rPr lang="nl-NL" dirty="0">
                <a:solidFill>
                  <a:schemeClr val="bg1">
                    <a:lumMod val="50000"/>
                  </a:schemeClr>
                </a:solidFill>
              </a:rPr>
              <a:t>)</a:t>
            </a:r>
            <a:endParaRPr lang="nl-NL" dirty="0">
              <a:solidFill>
                <a:schemeClr val="bg1">
                  <a:lumMod val="50000"/>
                </a:schemeClr>
              </a:solidFill>
              <a:cs typeface="Calibri"/>
            </a:endParaRPr>
          </a:p>
          <a:p>
            <a:pPr>
              <a:lnSpc>
                <a:spcPct val="100000"/>
              </a:lnSpc>
            </a:pPr>
            <a:r>
              <a:rPr lang="nl-NL" dirty="0">
                <a:solidFill>
                  <a:schemeClr val="bg1">
                    <a:lumMod val="50000"/>
                  </a:schemeClr>
                </a:solidFill>
              </a:rPr>
              <a:t>Productcodes per categorie </a:t>
            </a:r>
          </a:p>
          <a:p>
            <a:pPr>
              <a:lnSpc>
                <a:spcPct val="100000"/>
              </a:lnSpc>
            </a:pPr>
            <a:r>
              <a:rPr lang="nl-NL" dirty="0">
                <a:solidFill>
                  <a:schemeClr val="bg1">
                    <a:lumMod val="50000"/>
                  </a:schemeClr>
                </a:solidFill>
              </a:rPr>
              <a:t>Gestandaardiseerde voorwaarden aan kwaliteit + opleiding. </a:t>
            </a:r>
            <a:endParaRPr lang="nl-NL" dirty="0">
              <a:solidFill>
                <a:schemeClr val="bg1">
                  <a:lumMod val="50000"/>
                </a:schemeClr>
              </a:solidFill>
              <a:cs typeface="Calibri"/>
            </a:endParaRPr>
          </a:p>
          <a:p>
            <a:pPr>
              <a:lnSpc>
                <a:spcPct val="100000"/>
              </a:lnSpc>
            </a:pPr>
            <a:r>
              <a:rPr lang="nl-NL" dirty="0">
                <a:solidFill>
                  <a:schemeClr val="bg1">
                    <a:lumMod val="50000"/>
                  </a:schemeClr>
                </a:solidFill>
              </a:rPr>
              <a:t>We leveren geen maatwerk voor individuele aanbieders</a:t>
            </a:r>
            <a:endParaRPr lang="nl-NL" dirty="0">
              <a:solidFill>
                <a:schemeClr val="bg1">
                  <a:lumMod val="50000"/>
                </a:schemeClr>
              </a:solidFill>
              <a:cs typeface="Calibri"/>
            </a:endParaRPr>
          </a:p>
          <a:p>
            <a:pPr>
              <a:buClr>
                <a:srgbClr val="00B050"/>
              </a:buClr>
            </a:pPr>
            <a:endParaRPr lang="nl-NL" dirty="0">
              <a:solidFill>
                <a:schemeClr val="bg1">
                  <a:lumMod val="50000"/>
                </a:schemeClr>
              </a:solidFill>
            </a:endParaRPr>
          </a:p>
          <a:p>
            <a:pPr marL="0" indent="0">
              <a:buClr>
                <a:srgbClr val="00B050"/>
              </a:buClr>
              <a:buNone/>
            </a:pPr>
            <a:endParaRPr lang="nl-NL" dirty="0">
              <a:solidFill>
                <a:schemeClr val="bg1">
                  <a:lumMod val="50000"/>
                </a:schemeClr>
              </a:solidFill>
            </a:endParaRPr>
          </a:p>
          <a:p>
            <a:endParaRPr lang="nl-NL" dirty="0"/>
          </a:p>
        </p:txBody>
      </p:sp>
      <p:sp>
        <p:nvSpPr>
          <p:cNvPr id="5" name="Tekstvak 4">
            <a:extLst>
              <a:ext uri="{FF2B5EF4-FFF2-40B4-BE49-F238E27FC236}">
                <a16:creationId xmlns:a16="http://schemas.microsoft.com/office/drawing/2014/main" id="{40FFD484-50B0-4637-B324-8D3905A036A0}"/>
              </a:ext>
            </a:extLst>
          </p:cNvPr>
          <p:cNvSpPr txBox="1"/>
          <p:nvPr/>
        </p:nvSpPr>
        <p:spPr>
          <a:xfrm>
            <a:off x="8700117" y="6374167"/>
            <a:ext cx="284085" cy="369332"/>
          </a:xfrm>
          <a:prstGeom prst="rect">
            <a:avLst/>
          </a:prstGeom>
          <a:noFill/>
        </p:spPr>
        <p:txBody>
          <a:bodyPr wrap="square" rtlCol="0">
            <a:spAutoFit/>
          </a:bodyPr>
          <a:lstStyle/>
          <a:p>
            <a:r>
              <a:rPr lang="nl-NL"/>
              <a:t>N</a:t>
            </a:r>
          </a:p>
        </p:txBody>
      </p:sp>
    </p:spTree>
    <p:extLst>
      <p:ext uri="{BB962C8B-B14F-4D97-AF65-F5344CB8AC3E}">
        <p14:creationId xmlns:p14="http://schemas.microsoft.com/office/powerpoint/2010/main" val="3851519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8E83132-22A8-D749-BD99-69CE2656A020}"/>
              </a:ext>
            </a:extLst>
          </p:cNvPr>
          <p:cNvPicPr>
            <a:picLocks noChangeAspect="1"/>
          </p:cNvPicPr>
          <p:nvPr/>
        </p:nvPicPr>
        <p:blipFill>
          <a:blip r:embed="rId2"/>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5FE67817-BFB8-4BF9-9AEB-C77800FCD85D}"/>
              </a:ext>
            </a:extLst>
          </p:cNvPr>
          <p:cNvSpPr>
            <a:spLocks noGrp="1"/>
          </p:cNvSpPr>
          <p:nvPr>
            <p:ph type="title"/>
          </p:nvPr>
        </p:nvSpPr>
        <p:spPr>
          <a:xfrm>
            <a:off x="360946" y="481806"/>
            <a:ext cx="7865645" cy="1325563"/>
          </a:xfrm>
        </p:spPr>
        <p:txBody>
          <a:bodyPr/>
          <a:lstStyle/>
          <a:p>
            <a:r>
              <a:rPr lang="nl-NL">
                <a:solidFill>
                  <a:srgbClr val="565656"/>
                </a:solidFill>
                <a:latin typeface="+mn-lt"/>
                <a:cs typeface="Calibri"/>
              </a:rPr>
              <a:t>Producten ambulante jeugdhulp</a:t>
            </a:r>
          </a:p>
        </p:txBody>
      </p:sp>
      <p:sp>
        <p:nvSpPr>
          <p:cNvPr id="4" name="Tijdelijke aanduiding voor inhoud 3">
            <a:extLst>
              <a:ext uri="{FF2B5EF4-FFF2-40B4-BE49-F238E27FC236}">
                <a16:creationId xmlns:a16="http://schemas.microsoft.com/office/drawing/2014/main" id="{104FC3D9-4071-42B1-8F29-C3AF09145576}"/>
              </a:ext>
            </a:extLst>
          </p:cNvPr>
          <p:cNvSpPr>
            <a:spLocks noGrp="1"/>
          </p:cNvSpPr>
          <p:nvPr>
            <p:ph idx="1"/>
          </p:nvPr>
        </p:nvSpPr>
        <p:spPr/>
        <p:txBody>
          <a:bodyPr>
            <a:normAutofit/>
          </a:bodyPr>
          <a:lstStyle/>
          <a:p>
            <a:pPr marL="742950" lvl="1" indent="-285750"/>
            <a:r>
              <a:rPr lang="nl-NL" sz="2800">
                <a:solidFill>
                  <a:srgbClr val="565656"/>
                </a:solidFill>
              </a:rPr>
              <a:t>Begeleiding individueel</a:t>
            </a:r>
          </a:p>
          <a:p>
            <a:pPr marL="742950" lvl="1" indent="-285750"/>
            <a:r>
              <a:rPr lang="nl-NL" sz="2800">
                <a:solidFill>
                  <a:srgbClr val="565656"/>
                </a:solidFill>
              </a:rPr>
              <a:t>Dagbesteding</a:t>
            </a:r>
          </a:p>
          <a:p>
            <a:pPr marL="742950" lvl="1" indent="-285750"/>
            <a:r>
              <a:rPr lang="nl-NL" sz="2800">
                <a:solidFill>
                  <a:srgbClr val="565656"/>
                </a:solidFill>
              </a:rPr>
              <a:t>Behandeling Ambulant</a:t>
            </a:r>
          </a:p>
          <a:p>
            <a:pPr marL="742950" lvl="1" indent="-285750"/>
            <a:r>
              <a:rPr lang="nl-NL" sz="2800">
                <a:solidFill>
                  <a:srgbClr val="565656"/>
                </a:solidFill>
              </a:rPr>
              <a:t>Respijtzorg (logeeropvang)</a:t>
            </a:r>
          </a:p>
          <a:p>
            <a:pPr marL="742950" lvl="1" indent="-285750"/>
            <a:r>
              <a:rPr lang="nl-NL" sz="2800" err="1">
                <a:solidFill>
                  <a:srgbClr val="565656"/>
                </a:solidFill>
              </a:rPr>
              <a:t>Vaktherapie</a:t>
            </a:r>
            <a:endParaRPr lang="nl-NL" sz="2800">
              <a:solidFill>
                <a:srgbClr val="565656"/>
              </a:solidFill>
            </a:endParaRPr>
          </a:p>
          <a:p>
            <a:pPr marL="742950" lvl="1" indent="-285750"/>
            <a:r>
              <a:rPr lang="nl-NL" sz="2800">
                <a:solidFill>
                  <a:srgbClr val="565656"/>
                </a:solidFill>
              </a:rPr>
              <a:t>JIM</a:t>
            </a:r>
          </a:p>
          <a:p>
            <a:pPr marL="742950" lvl="1" indent="-285750"/>
            <a:r>
              <a:rPr lang="nl-NL" sz="2800">
                <a:solidFill>
                  <a:srgbClr val="565656"/>
                </a:solidFill>
              </a:rPr>
              <a:t>Behandeling ((S)GGZ) en MST</a:t>
            </a:r>
          </a:p>
          <a:p>
            <a:pPr marL="742950" lvl="1" indent="-285750"/>
            <a:r>
              <a:rPr lang="nl-NL" sz="2800">
                <a:solidFill>
                  <a:srgbClr val="565656"/>
                </a:solidFill>
              </a:rPr>
              <a:t>ED</a:t>
            </a:r>
          </a:p>
          <a:p>
            <a:endParaRPr lang="nl-NL"/>
          </a:p>
        </p:txBody>
      </p:sp>
      <p:sp>
        <p:nvSpPr>
          <p:cNvPr id="5" name="Tekstvak 4">
            <a:extLst>
              <a:ext uri="{FF2B5EF4-FFF2-40B4-BE49-F238E27FC236}">
                <a16:creationId xmlns:a16="http://schemas.microsoft.com/office/drawing/2014/main" id="{0CFE0231-2860-43BD-BDCB-2C5DA9B954A2}"/>
              </a:ext>
            </a:extLst>
          </p:cNvPr>
          <p:cNvSpPr txBox="1"/>
          <p:nvPr/>
        </p:nvSpPr>
        <p:spPr>
          <a:xfrm>
            <a:off x="8708994" y="6376194"/>
            <a:ext cx="292963" cy="369332"/>
          </a:xfrm>
          <a:prstGeom prst="rect">
            <a:avLst/>
          </a:prstGeom>
          <a:noFill/>
        </p:spPr>
        <p:txBody>
          <a:bodyPr wrap="square" rtlCol="0">
            <a:spAutoFit/>
          </a:bodyPr>
          <a:lstStyle/>
          <a:p>
            <a:r>
              <a:rPr lang="nl-NL"/>
              <a:t>I</a:t>
            </a:r>
          </a:p>
        </p:txBody>
      </p:sp>
    </p:spTree>
    <p:extLst>
      <p:ext uri="{BB962C8B-B14F-4D97-AF65-F5344CB8AC3E}">
        <p14:creationId xmlns:p14="http://schemas.microsoft.com/office/powerpoint/2010/main" val="811456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8E83132-22A8-D749-BD99-69CE2656A020}"/>
              </a:ext>
            </a:extLst>
          </p:cNvPr>
          <p:cNvPicPr>
            <a:picLocks noChangeAspect="1"/>
          </p:cNvPicPr>
          <p:nvPr/>
        </p:nvPicPr>
        <p:blipFill>
          <a:blip r:embed="rId2"/>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89AA266A-BC0D-4D60-909E-9CB53BB06D90}"/>
              </a:ext>
            </a:extLst>
          </p:cNvPr>
          <p:cNvSpPr>
            <a:spLocks noGrp="1"/>
          </p:cNvSpPr>
          <p:nvPr>
            <p:ph type="title"/>
          </p:nvPr>
        </p:nvSpPr>
        <p:spPr/>
        <p:txBody>
          <a:bodyPr/>
          <a:lstStyle/>
          <a:p>
            <a:r>
              <a:rPr lang="nl-NL">
                <a:solidFill>
                  <a:srgbClr val="565656"/>
                </a:solidFill>
                <a:latin typeface="+mn-lt"/>
              </a:rPr>
              <a:t>Route van de Toewijzing </a:t>
            </a:r>
          </a:p>
        </p:txBody>
      </p:sp>
      <p:sp>
        <p:nvSpPr>
          <p:cNvPr id="4" name="Tijdelijke aanduiding voor inhoud 3">
            <a:extLst>
              <a:ext uri="{FF2B5EF4-FFF2-40B4-BE49-F238E27FC236}">
                <a16:creationId xmlns:a16="http://schemas.microsoft.com/office/drawing/2014/main" id="{4B842DFB-20DE-46BC-8D85-393DD2D62AEF}"/>
              </a:ext>
            </a:extLst>
          </p:cNvPr>
          <p:cNvSpPr>
            <a:spLocks noGrp="1"/>
          </p:cNvSpPr>
          <p:nvPr>
            <p:ph idx="1"/>
          </p:nvPr>
        </p:nvSpPr>
        <p:spPr/>
        <p:txBody>
          <a:bodyPr vert="horz" lIns="91440" tIns="45720" rIns="91440" bIns="45720" rtlCol="0" anchor="t">
            <a:normAutofit fontScale="70000" lnSpcReduction="20000"/>
          </a:bodyPr>
          <a:lstStyle/>
          <a:p>
            <a:pPr marL="0" indent="0">
              <a:buClr>
                <a:srgbClr val="00B050"/>
              </a:buClr>
              <a:buNone/>
            </a:pPr>
            <a:r>
              <a:rPr lang="nl-NL" sz="3100" b="1">
                <a:solidFill>
                  <a:schemeClr val="bg1">
                    <a:lumMod val="50000"/>
                  </a:schemeClr>
                </a:solidFill>
              </a:rPr>
              <a:t>Drie verwijzers binnen de Jeugdwet</a:t>
            </a:r>
          </a:p>
          <a:p>
            <a:pPr lvl="1"/>
            <a:r>
              <a:rPr lang="nl-NL" sz="3100">
                <a:solidFill>
                  <a:schemeClr val="bg1">
                    <a:lumMod val="50000"/>
                  </a:schemeClr>
                </a:solidFill>
              </a:rPr>
              <a:t>Centrum Jeugd en Gezin / Wijkteam (Oosterhout) / Regisseurs Jeugd (Breda)</a:t>
            </a:r>
            <a:endParaRPr lang="nl-NL" sz="3100">
              <a:solidFill>
                <a:schemeClr val="bg1">
                  <a:lumMod val="50000"/>
                </a:schemeClr>
              </a:solidFill>
              <a:cs typeface="Calibri"/>
            </a:endParaRPr>
          </a:p>
          <a:p>
            <a:pPr lvl="1"/>
            <a:r>
              <a:rPr lang="nl-NL" sz="3100">
                <a:solidFill>
                  <a:schemeClr val="bg1">
                    <a:lumMod val="50000"/>
                  </a:schemeClr>
                </a:solidFill>
              </a:rPr>
              <a:t>Medische specialisten (huisarts)</a:t>
            </a:r>
          </a:p>
          <a:p>
            <a:pPr lvl="1"/>
            <a:r>
              <a:rPr lang="nl-NL" sz="3100">
                <a:solidFill>
                  <a:schemeClr val="bg1">
                    <a:lumMod val="50000"/>
                  </a:schemeClr>
                </a:solidFill>
              </a:rPr>
              <a:t>Rechterlijke macht (</a:t>
            </a:r>
            <a:r>
              <a:rPr lang="nl-NL" sz="3100" err="1">
                <a:solidFill>
                  <a:schemeClr val="bg1">
                    <a:lumMod val="50000"/>
                  </a:schemeClr>
                </a:solidFill>
              </a:rPr>
              <a:t>GI’s</a:t>
            </a:r>
            <a:r>
              <a:rPr lang="nl-NL" sz="3100">
                <a:solidFill>
                  <a:schemeClr val="bg1">
                    <a:lumMod val="50000"/>
                  </a:schemeClr>
                </a:solidFill>
              </a:rPr>
              <a:t> + Rechter)</a:t>
            </a:r>
          </a:p>
          <a:p>
            <a:pPr marL="457200" lvl="1" indent="0">
              <a:buClr>
                <a:srgbClr val="00B050"/>
              </a:buClr>
              <a:buNone/>
            </a:pPr>
            <a:endParaRPr lang="nl-NL" sz="3100">
              <a:solidFill>
                <a:schemeClr val="bg1">
                  <a:lumMod val="50000"/>
                </a:schemeClr>
              </a:solidFill>
            </a:endParaRPr>
          </a:p>
          <a:p>
            <a:pPr marL="0" indent="0">
              <a:buClr>
                <a:srgbClr val="00B050"/>
              </a:buClr>
              <a:buNone/>
            </a:pPr>
            <a:r>
              <a:rPr lang="nl-NL" sz="3100" b="1">
                <a:solidFill>
                  <a:schemeClr val="bg1">
                    <a:lumMod val="50000"/>
                  </a:schemeClr>
                </a:solidFill>
              </a:rPr>
              <a:t>Route</a:t>
            </a:r>
          </a:p>
          <a:p>
            <a:pPr marL="0" indent="0">
              <a:buClr>
                <a:srgbClr val="00B050"/>
              </a:buClr>
              <a:buNone/>
            </a:pPr>
            <a:r>
              <a:rPr lang="nl-NL" sz="3100">
                <a:solidFill>
                  <a:schemeClr val="bg1">
                    <a:lumMod val="50000"/>
                  </a:schemeClr>
                </a:solidFill>
              </a:rPr>
              <a:t>Ouders – Verwijzer – Ouders – zorgaanbieder – 1. beschikking CJG, 2. toewijzing MD/R.</a:t>
            </a:r>
          </a:p>
          <a:p>
            <a:pPr marL="0" indent="0">
              <a:buClr>
                <a:srgbClr val="00B050"/>
              </a:buClr>
              <a:buNone/>
            </a:pPr>
            <a:endParaRPr lang="nl-NL" sz="3100">
              <a:solidFill>
                <a:schemeClr val="bg1">
                  <a:lumMod val="50000"/>
                </a:schemeClr>
              </a:solidFill>
            </a:endParaRPr>
          </a:p>
          <a:p>
            <a:pPr marL="0" indent="0">
              <a:buClr>
                <a:srgbClr val="00B050"/>
              </a:buClr>
              <a:buNone/>
            </a:pPr>
            <a:r>
              <a:rPr lang="nl-NL" sz="3100" b="1">
                <a:solidFill>
                  <a:schemeClr val="bg1">
                    <a:lumMod val="50000"/>
                  </a:schemeClr>
                </a:solidFill>
              </a:rPr>
              <a:t>Berichtenverkeer</a:t>
            </a:r>
          </a:p>
          <a:p>
            <a:pPr marL="0" indent="0">
              <a:buClr>
                <a:srgbClr val="00B050"/>
              </a:buClr>
              <a:buNone/>
            </a:pPr>
            <a:r>
              <a:rPr lang="nl-NL" sz="3100">
                <a:solidFill>
                  <a:schemeClr val="bg1">
                    <a:lumMod val="50000"/>
                  </a:schemeClr>
                </a:solidFill>
              </a:rPr>
              <a:t>Zorgned &gt; berichtenverkeer (communicatie tussen aanbieder en Gemeente) via Zorgportaal. Gemeenten beoordelen de berichten.  </a:t>
            </a:r>
          </a:p>
          <a:p>
            <a:pPr lvl="1">
              <a:buClr>
                <a:srgbClr val="00B050"/>
              </a:buClr>
            </a:pPr>
            <a:endParaRPr lang="nl-NL">
              <a:solidFill>
                <a:schemeClr val="bg1">
                  <a:lumMod val="50000"/>
                </a:schemeClr>
              </a:solidFill>
            </a:endParaRPr>
          </a:p>
          <a:p>
            <a:endParaRPr lang="nl-NL"/>
          </a:p>
        </p:txBody>
      </p:sp>
      <p:sp>
        <p:nvSpPr>
          <p:cNvPr id="5" name="Tekstvak 4">
            <a:extLst>
              <a:ext uri="{FF2B5EF4-FFF2-40B4-BE49-F238E27FC236}">
                <a16:creationId xmlns:a16="http://schemas.microsoft.com/office/drawing/2014/main" id="{C580C72F-9BA9-4DDD-B4B9-A5E3ECAAA3E8}"/>
              </a:ext>
            </a:extLst>
          </p:cNvPr>
          <p:cNvSpPr txBox="1"/>
          <p:nvPr/>
        </p:nvSpPr>
        <p:spPr>
          <a:xfrm>
            <a:off x="8788894" y="6374167"/>
            <a:ext cx="221941" cy="369332"/>
          </a:xfrm>
          <a:prstGeom prst="rect">
            <a:avLst/>
          </a:prstGeom>
          <a:noFill/>
        </p:spPr>
        <p:txBody>
          <a:bodyPr wrap="square" rtlCol="0">
            <a:spAutoFit/>
          </a:bodyPr>
          <a:lstStyle/>
          <a:p>
            <a:r>
              <a:rPr lang="nl-NL"/>
              <a:t>I</a:t>
            </a:r>
          </a:p>
        </p:txBody>
      </p:sp>
    </p:spTree>
    <p:extLst>
      <p:ext uri="{BB962C8B-B14F-4D97-AF65-F5344CB8AC3E}">
        <p14:creationId xmlns:p14="http://schemas.microsoft.com/office/powerpoint/2010/main" val="4062346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8E83132-22A8-D749-BD99-69CE2656A020}"/>
              </a:ext>
            </a:extLst>
          </p:cNvPr>
          <p:cNvPicPr>
            <a:picLocks noChangeAspect="1"/>
          </p:cNvPicPr>
          <p:nvPr/>
        </p:nvPicPr>
        <p:blipFill>
          <a:blip r:embed="rId2"/>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91B51F93-4BBE-43E3-82D0-60E9950E3362}"/>
              </a:ext>
            </a:extLst>
          </p:cNvPr>
          <p:cNvSpPr>
            <a:spLocks noGrp="1"/>
          </p:cNvSpPr>
          <p:nvPr>
            <p:ph type="title"/>
          </p:nvPr>
        </p:nvSpPr>
        <p:spPr/>
        <p:txBody>
          <a:bodyPr/>
          <a:lstStyle/>
          <a:p>
            <a:r>
              <a:rPr lang="nl-NL">
                <a:solidFill>
                  <a:srgbClr val="565656"/>
                </a:solidFill>
                <a:latin typeface="+mn-lt"/>
              </a:rPr>
              <a:t>Administratieve voorwaarden</a:t>
            </a:r>
          </a:p>
        </p:txBody>
      </p:sp>
      <p:sp>
        <p:nvSpPr>
          <p:cNvPr id="4" name="Tijdelijke aanduiding voor inhoud 3">
            <a:extLst>
              <a:ext uri="{FF2B5EF4-FFF2-40B4-BE49-F238E27FC236}">
                <a16:creationId xmlns:a16="http://schemas.microsoft.com/office/drawing/2014/main" id="{9CB5FA83-F49C-479B-B8CF-0FA312093EBC}"/>
              </a:ext>
            </a:extLst>
          </p:cNvPr>
          <p:cNvSpPr>
            <a:spLocks noGrp="1"/>
          </p:cNvSpPr>
          <p:nvPr>
            <p:ph idx="1"/>
          </p:nvPr>
        </p:nvSpPr>
        <p:spPr>
          <a:xfrm>
            <a:off x="628650" y="1404519"/>
            <a:ext cx="7886700" cy="4351338"/>
          </a:xfrm>
        </p:spPr>
        <p:txBody>
          <a:bodyPr>
            <a:normAutofit fontScale="25000" lnSpcReduction="20000"/>
          </a:bodyPr>
          <a:lstStyle/>
          <a:p>
            <a:pPr>
              <a:lnSpc>
                <a:spcPct val="120000"/>
              </a:lnSpc>
            </a:pPr>
            <a:r>
              <a:rPr lang="nl-NL" sz="5600">
                <a:solidFill>
                  <a:srgbClr val="565656"/>
                </a:solidFill>
              </a:rPr>
              <a:t>Verklaring waarheidsgetrouw (ja/nee) invullen</a:t>
            </a:r>
          </a:p>
          <a:p>
            <a:pPr>
              <a:lnSpc>
                <a:spcPct val="120000"/>
              </a:lnSpc>
            </a:pPr>
            <a:r>
              <a:rPr lang="nl-NL" sz="5600">
                <a:solidFill>
                  <a:srgbClr val="565656"/>
                </a:solidFill>
              </a:rPr>
              <a:t>AGB code</a:t>
            </a:r>
          </a:p>
          <a:p>
            <a:pPr>
              <a:lnSpc>
                <a:spcPct val="120000"/>
              </a:lnSpc>
            </a:pPr>
            <a:r>
              <a:rPr lang="nl-NL" sz="5600">
                <a:solidFill>
                  <a:srgbClr val="565656"/>
                </a:solidFill>
              </a:rPr>
              <a:t>Uittreksels KvK (niet ouder dan 6 maanden)</a:t>
            </a:r>
          </a:p>
          <a:p>
            <a:pPr>
              <a:lnSpc>
                <a:spcPct val="120000"/>
              </a:lnSpc>
            </a:pPr>
            <a:r>
              <a:rPr lang="nl-NL" sz="5600">
                <a:solidFill>
                  <a:srgbClr val="565656"/>
                </a:solidFill>
              </a:rPr>
              <a:t>In bezit van VOG (niet opsturen)</a:t>
            </a:r>
          </a:p>
          <a:p>
            <a:pPr>
              <a:lnSpc>
                <a:spcPct val="120000"/>
              </a:lnSpc>
            </a:pPr>
            <a:r>
              <a:rPr lang="nl-NL" sz="5600">
                <a:solidFill>
                  <a:srgbClr val="565656"/>
                </a:solidFill>
              </a:rPr>
              <a:t>UEA document uniform Europees aanbestedingsdocument Ondertekend door bevoegd persoon (zie KvK)</a:t>
            </a:r>
          </a:p>
          <a:p>
            <a:pPr>
              <a:lnSpc>
                <a:spcPct val="120000"/>
              </a:lnSpc>
            </a:pPr>
            <a:r>
              <a:rPr lang="nl-NL" sz="5600">
                <a:solidFill>
                  <a:srgbClr val="565656"/>
                </a:solidFill>
              </a:rPr>
              <a:t>In bezit van GVA gedragsverklaring aanbesteding (niet ouder dan 2 jaar)</a:t>
            </a:r>
          </a:p>
          <a:p>
            <a:pPr>
              <a:lnSpc>
                <a:spcPct val="120000"/>
              </a:lnSpc>
            </a:pPr>
            <a:r>
              <a:rPr lang="nl-NL" sz="5600">
                <a:solidFill>
                  <a:srgbClr val="565656"/>
                </a:solidFill>
              </a:rPr>
              <a:t>Verklaring Belastingdienst (niet ouder dan 6 maanden)</a:t>
            </a:r>
          </a:p>
          <a:p>
            <a:pPr>
              <a:lnSpc>
                <a:spcPct val="120000"/>
              </a:lnSpc>
            </a:pPr>
            <a:r>
              <a:rPr lang="nl-NL" sz="5600">
                <a:solidFill>
                  <a:srgbClr val="565656"/>
                </a:solidFill>
              </a:rPr>
              <a:t>Aanmelden bij verwijsindex risico jongeren</a:t>
            </a:r>
          </a:p>
          <a:p>
            <a:pPr>
              <a:lnSpc>
                <a:spcPct val="120000"/>
              </a:lnSpc>
            </a:pPr>
            <a:r>
              <a:rPr lang="nl-NL" sz="5600">
                <a:solidFill>
                  <a:srgbClr val="565656"/>
                </a:solidFill>
              </a:rPr>
              <a:t>Bijlage 7A en op productcodes  </a:t>
            </a:r>
          </a:p>
          <a:p>
            <a:pPr>
              <a:lnSpc>
                <a:spcPct val="120000"/>
              </a:lnSpc>
            </a:pPr>
            <a:r>
              <a:rPr lang="nl-NL" sz="5600">
                <a:solidFill>
                  <a:srgbClr val="565656"/>
                </a:solidFill>
              </a:rPr>
              <a:t>Beschikken over een van de landelijk erkend gecertificeerd kwaliteitssystemen; ISO-9001 versie 2008 of daarvan afgeleide EN 15224 (ISO voor zorg en welzijn), PREZO, NIAZ, en NTP of een gelijkwaardig kwaliteitssysteem.  Dit certificaat moet aansluiten op de uit te voeren jeugdhulp. Een eigen kwaliteitshandboek met daarin minimaal de volgende onderdelen;  - privacy beleid; - klachtenregeling inclusief de afhandeling van klachten; - Meting klanttevredenheid; - Verbeteracties of evaluatie naar aanleiding van klanttevredenheidsmetingen volstaat ook</a:t>
            </a:r>
          </a:p>
          <a:p>
            <a:endParaRPr lang="nl-NL"/>
          </a:p>
        </p:txBody>
      </p:sp>
      <p:sp>
        <p:nvSpPr>
          <p:cNvPr id="5" name="Tekstvak 4">
            <a:extLst>
              <a:ext uri="{FF2B5EF4-FFF2-40B4-BE49-F238E27FC236}">
                <a16:creationId xmlns:a16="http://schemas.microsoft.com/office/drawing/2014/main" id="{B2C06E85-CACF-4833-8BCA-4F9BB741A91F}"/>
              </a:ext>
            </a:extLst>
          </p:cNvPr>
          <p:cNvSpPr txBox="1"/>
          <p:nvPr/>
        </p:nvSpPr>
        <p:spPr>
          <a:xfrm>
            <a:off x="8744505" y="6418555"/>
            <a:ext cx="248575" cy="369332"/>
          </a:xfrm>
          <a:prstGeom prst="rect">
            <a:avLst/>
          </a:prstGeom>
          <a:noFill/>
        </p:spPr>
        <p:txBody>
          <a:bodyPr wrap="square" rtlCol="0">
            <a:spAutoFit/>
          </a:bodyPr>
          <a:lstStyle/>
          <a:p>
            <a:r>
              <a:rPr lang="nl-NL"/>
              <a:t>N</a:t>
            </a:r>
          </a:p>
        </p:txBody>
      </p:sp>
    </p:spTree>
    <p:extLst>
      <p:ext uri="{BB962C8B-B14F-4D97-AF65-F5344CB8AC3E}">
        <p14:creationId xmlns:p14="http://schemas.microsoft.com/office/powerpoint/2010/main" val="197822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8E83132-22A8-D749-BD99-69CE2656A020}"/>
              </a:ext>
            </a:extLst>
          </p:cNvPr>
          <p:cNvPicPr>
            <a:picLocks noChangeAspect="1"/>
          </p:cNvPicPr>
          <p:nvPr/>
        </p:nvPicPr>
        <p:blipFill>
          <a:blip r:embed="rId2"/>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91B51F93-4BBE-43E3-82D0-60E9950E3362}"/>
              </a:ext>
            </a:extLst>
          </p:cNvPr>
          <p:cNvSpPr>
            <a:spLocks noGrp="1"/>
          </p:cNvSpPr>
          <p:nvPr>
            <p:ph type="title"/>
          </p:nvPr>
        </p:nvSpPr>
        <p:spPr/>
        <p:txBody>
          <a:bodyPr/>
          <a:lstStyle/>
          <a:p>
            <a:r>
              <a:rPr lang="nl-NL" dirty="0">
                <a:solidFill>
                  <a:srgbClr val="565656"/>
                </a:solidFill>
                <a:latin typeface="+mn-lt"/>
              </a:rPr>
              <a:t>Nieuwe Koers 2025</a:t>
            </a:r>
          </a:p>
        </p:txBody>
      </p:sp>
      <p:sp>
        <p:nvSpPr>
          <p:cNvPr id="5" name="Tijdelijke aanduiding voor inhoud 4">
            <a:extLst>
              <a:ext uri="{FF2B5EF4-FFF2-40B4-BE49-F238E27FC236}">
                <a16:creationId xmlns:a16="http://schemas.microsoft.com/office/drawing/2014/main" id="{559F1BAA-ECB9-4DF6-A300-3B4BB7F54A7F}"/>
              </a:ext>
            </a:extLst>
          </p:cNvPr>
          <p:cNvSpPr>
            <a:spLocks noGrp="1"/>
          </p:cNvSpPr>
          <p:nvPr>
            <p:ph idx="1"/>
          </p:nvPr>
        </p:nvSpPr>
        <p:spPr/>
        <p:txBody>
          <a:bodyPr vert="horz" lIns="91440" tIns="45720" rIns="91440" bIns="45720" rtlCol="0" anchor="t">
            <a:normAutofit/>
          </a:bodyPr>
          <a:lstStyle/>
          <a:p>
            <a:pPr marL="457200" lvl="1" indent="0">
              <a:buNone/>
            </a:pPr>
            <a:r>
              <a:rPr lang="nl-NL">
                <a:solidFill>
                  <a:srgbClr val="565656"/>
                </a:solidFill>
              </a:rPr>
              <a:t>●</a:t>
            </a:r>
            <a:r>
              <a:rPr lang="nl-NL" dirty="0">
                <a:solidFill>
                  <a:srgbClr val="565656"/>
                </a:solidFill>
              </a:rPr>
              <a:t>Regiovisie: gedeelde visie vastgesteld </a:t>
            </a:r>
            <a:endParaRPr lang="nl-NL" dirty="0">
              <a:solidFill>
                <a:srgbClr val="565656"/>
              </a:solidFill>
              <a:cs typeface="Calibri"/>
            </a:endParaRPr>
          </a:p>
          <a:p>
            <a:pPr marL="457200" lvl="1" indent="0">
              <a:buNone/>
            </a:pPr>
            <a:r>
              <a:rPr lang="nl-NL" dirty="0">
                <a:solidFill>
                  <a:srgbClr val="565656"/>
                </a:solidFill>
              </a:rPr>
              <a:t>●Inkoop: strategieplan regio WBO ligt in de vaststellingsroute</a:t>
            </a:r>
          </a:p>
          <a:p>
            <a:pPr lvl="2"/>
            <a:r>
              <a:rPr lang="nl-NL" dirty="0">
                <a:solidFill>
                  <a:srgbClr val="565656"/>
                </a:solidFill>
                <a:cs typeface="Calibri"/>
              </a:rPr>
              <a:t>Uitvoeringsplan van het strategieplan wordt op dit moment opgesteld</a:t>
            </a:r>
          </a:p>
          <a:p>
            <a:pPr lvl="2"/>
            <a:r>
              <a:rPr lang="nl-NL" dirty="0">
                <a:solidFill>
                  <a:srgbClr val="565656"/>
                </a:solidFill>
                <a:cs typeface="Calibri"/>
              </a:rPr>
              <a:t>Communicatiestrategie aan het ontwikkelen </a:t>
            </a:r>
          </a:p>
          <a:p>
            <a:pPr lvl="2"/>
            <a:r>
              <a:rPr lang="nl-NL" dirty="0">
                <a:solidFill>
                  <a:srgbClr val="565656"/>
                </a:solidFill>
                <a:cs typeface="Calibri"/>
              </a:rPr>
              <a:t>Na het vaststellen delen wij bovenstaande op onze website </a:t>
            </a:r>
            <a:r>
              <a:rPr lang="nl-NL" dirty="0">
                <a:solidFill>
                  <a:srgbClr val="565656"/>
                </a:solidFill>
                <a:cs typeface="Calibri"/>
                <a:hlinkClick r:id="rId3"/>
              </a:rPr>
              <a:t>www.regiowbo.nl</a:t>
            </a:r>
            <a:endParaRPr lang="nl-NL" dirty="0">
              <a:solidFill>
                <a:srgbClr val="565656"/>
              </a:solidFill>
              <a:cs typeface="Calibri"/>
            </a:endParaRPr>
          </a:p>
          <a:p>
            <a:pPr marL="457200" lvl="1" indent="0">
              <a:buNone/>
            </a:pPr>
            <a:r>
              <a:rPr lang="nl-NL" dirty="0">
                <a:solidFill>
                  <a:srgbClr val="565656"/>
                </a:solidFill>
              </a:rPr>
              <a:t>●</a:t>
            </a:r>
            <a:r>
              <a:rPr lang="nl-NL" dirty="0" err="1">
                <a:solidFill>
                  <a:srgbClr val="565656"/>
                </a:solidFill>
              </a:rPr>
              <a:t>Governance</a:t>
            </a:r>
            <a:r>
              <a:rPr lang="nl-NL" dirty="0">
                <a:solidFill>
                  <a:srgbClr val="565656"/>
                </a:solidFill>
              </a:rPr>
              <a:t>: passend bij regiovisie en partnerschap</a:t>
            </a:r>
            <a:endParaRPr lang="nl-NL" dirty="0">
              <a:solidFill>
                <a:srgbClr val="565656"/>
              </a:solidFill>
              <a:cs typeface="Calibri"/>
            </a:endParaRPr>
          </a:p>
          <a:p>
            <a:pPr marL="457200" lvl="1" indent="0">
              <a:buNone/>
            </a:pPr>
            <a:endParaRPr lang="nl-NL" dirty="0">
              <a:solidFill>
                <a:srgbClr val="565656"/>
              </a:solidFill>
            </a:endParaRPr>
          </a:p>
        </p:txBody>
      </p:sp>
      <p:sp>
        <p:nvSpPr>
          <p:cNvPr id="4" name="Tekstvak 3">
            <a:extLst>
              <a:ext uri="{FF2B5EF4-FFF2-40B4-BE49-F238E27FC236}">
                <a16:creationId xmlns:a16="http://schemas.microsoft.com/office/drawing/2014/main" id="{95ED4327-E034-4652-BDF2-4FB010AA918C}"/>
              </a:ext>
            </a:extLst>
          </p:cNvPr>
          <p:cNvSpPr txBox="1"/>
          <p:nvPr/>
        </p:nvSpPr>
        <p:spPr>
          <a:xfrm>
            <a:off x="8753383" y="6445188"/>
            <a:ext cx="239697" cy="369332"/>
          </a:xfrm>
          <a:prstGeom prst="rect">
            <a:avLst/>
          </a:prstGeom>
          <a:noFill/>
        </p:spPr>
        <p:txBody>
          <a:bodyPr wrap="square" rtlCol="0">
            <a:spAutoFit/>
          </a:bodyPr>
          <a:lstStyle/>
          <a:p>
            <a:r>
              <a:rPr lang="nl-NL"/>
              <a:t>I</a:t>
            </a:r>
          </a:p>
        </p:txBody>
      </p:sp>
    </p:spTree>
    <p:extLst>
      <p:ext uri="{BB962C8B-B14F-4D97-AF65-F5344CB8AC3E}">
        <p14:creationId xmlns:p14="http://schemas.microsoft.com/office/powerpoint/2010/main" val="3296436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8E83132-22A8-D749-BD99-69CE2656A020}"/>
              </a:ext>
            </a:extLst>
          </p:cNvPr>
          <p:cNvPicPr>
            <a:picLocks noChangeAspect="1"/>
          </p:cNvPicPr>
          <p:nvPr/>
        </p:nvPicPr>
        <p:blipFill>
          <a:blip r:embed="rId2"/>
          <a:stretch>
            <a:fillRect/>
          </a:stretch>
        </p:blipFill>
        <p:spPr>
          <a:xfrm>
            <a:off x="0" y="0"/>
            <a:ext cx="9144000" cy="6858000"/>
          </a:xfrm>
          <a:prstGeom prst="rect">
            <a:avLst/>
          </a:prstGeom>
        </p:spPr>
      </p:pic>
      <p:sp>
        <p:nvSpPr>
          <p:cNvPr id="4" name="Tijdelijke aanduiding voor inhoud 3">
            <a:extLst>
              <a:ext uri="{FF2B5EF4-FFF2-40B4-BE49-F238E27FC236}">
                <a16:creationId xmlns:a16="http://schemas.microsoft.com/office/drawing/2014/main" id="{9CB5FA83-F49C-479B-B8CF-0FA312093EBC}"/>
              </a:ext>
            </a:extLst>
          </p:cNvPr>
          <p:cNvSpPr>
            <a:spLocks noGrp="1"/>
          </p:cNvSpPr>
          <p:nvPr>
            <p:ph idx="1"/>
          </p:nvPr>
        </p:nvSpPr>
        <p:spPr>
          <a:xfrm>
            <a:off x="2893288" y="2866532"/>
            <a:ext cx="2637500" cy="817702"/>
          </a:xfrm>
        </p:spPr>
        <p:txBody>
          <a:bodyPr>
            <a:normAutofit lnSpcReduction="10000"/>
          </a:bodyPr>
          <a:lstStyle/>
          <a:p>
            <a:pPr marL="0" indent="0">
              <a:buNone/>
            </a:pPr>
            <a:r>
              <a:rPr lang="nl-NL" sz="5400">
                <a:solidFill>
                  <a:srgbClr val="565656"/>
                </a:solidFill>
              </a:rPr>
              <a:t>Vragen ?</a:t>
            </a:r>
          </a:p>
          <a:p>
            <a:pPr marL="0" indent="0">
              <a:buNone/>
            </a:pPr>
            <a:endParaRPr lang="nl-NL"/>
          </a:p>
        </p:txBody>
      </p:sp>
      <p:sp>
        <p:nvSpPr>
          <p:cNvPr id="2" name="Tekstvak 1">
            <a:extLst>
              <a:ext uri="{FF2B5EF4-FFF2-40B4-BE49-F238E27FC236}">
                <a16:creationId xmlns:a16="http://schemas.microsoft.com/office/drawing/2014/main" id="{5E234E49-604C-47F1-B245-716DA2E51E9A}"/>
              </a:ext>
            </a:extLst>
          </p:cNvPr>
          <p:cNvSpPr txBox="1"/>
          <p:nvPr/>
        </p:nvSpPr>
        <p:spPr>
          <a:xfrm>
            <a:off x="8753383" y="6445188"/>
            <a:ext cx="266330" cy="369332"/>
          </a:xfrm>
          <a:prstGeom prst="rect">
            <a:avLst/>
          </a:prstGeom>
          <a:noFill/>
        </p:spPr>
        <p:txBody>
          <a:bodyPr wrap="square" rtlCol="0">
            <a:spAutoFit/>
          </a:bodyPr>
          <a:lstStyle/>
          <a:p>
            <a:r>
              <a:rPr lang="nl-NL"/>
              <a:t>I</a:t>
            </a:r>
          </a:p>
        </p:txBody>
      </p:sp>
    </p:spTree>
    <p:extLst>
      <p:ext uri="{BB962C8B-B14F-4D97-AF65-F5344CB8AC3E}">
        <p14:creationId xmlns:p14="http://schemas.microsoft.com/office/powerpoint/2010/main" val="514812165"/>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97583468-baff-4b8d-ba93-1e43773b9be9">
      <UserInfo>
        <DisplayName/>
        <AccountId xsi:nil="true"/>
        <AccountType/>
      </UserInfo>
    </SharedWithUsers>
    <lcf76f155ced4ddcb4097134ff3c332f xmlns="049fd3dc-7da3-4dc8-9736-9864ea561673">
      <Terms xmlns="http://schemas.microsoft.com/office/infopath/2007/PartnerControls"/>
    </lcf76f155ced4ddcb4097134ff3c332f>
    <TaxCatchAll xmlns="97583468-baff-4b8d-ba93-1e43773b9be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D6A37A1A971F647B9087B1AA118D2B4" ma:contentTypeVersion="15" ma:contentTypeDescription="Een nieuw document maken." ma:contentTypeScope="" ma:versionID="9ffbed8258fd726a4292b76fead31a28">
  <xsd:schema xmlns:xsd="http://www.w3.org/2001/XMLSchema" xmlns:xs="http://www.w3.org/2001/XMLSchema" xmlns:p="http://schemas.microsoft.com/office/2006/metadata/properties" xmlns:ns2="049fd3dc-7da3-4dc8-9736-9864ea561673" xmlns:ns3="97583468-baff-4b8d-ba93-1e43773b9be9" targetNamespace="http://schemas.microsoft.com/office/2006/metadata/properties" ma:root="true" ma:fieldsID="53a190e6bbeace5959cef79a1b72f060" ns2:_="" ns3:_="">
    <xsd:import namespace="049fd3dc-7da3-4dc8-9736-9864ea561673"/>
    <xsd:import namespace="97583468-baff-4b8d-ba93-1e43773b9be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9fd3dc-7da3-4dc8-9736-9864ea5616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9c34e5db-47af-417e-9dc8-f7bbfea268c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7583468-baff-4b8d-ba93-1e43773b9be9"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6d78c07d-acdd-4c11-bf15-91f744293670}" ma:internalName="TaxCatchAll" ma:showField="CatchAllData" ma:web="97583468-baff-4b8d-ba93-1e43773b9b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D92618-9796-4F93-B5EC-01B58715FB94}">
  <ds:schemaRefs>
    <ds:schemaRef ds:uri="http://schemas.microsoft.com/sharepoint/v3/contenttype/forms"/>
  </ds:schemaRefs>
</ds:datastoreItem>
</file>

<file path=customXml/itemProps2.xml><?xml version="1.0" encoding="utf-8"?>
<ds:datastoreItem xmlns:ds="http://schemas.openxmlformats.org/officeDocument/2006/customXml" ds:itemID="{CBE04421-AF1D-4099-92C5-2529ADD08CD0}">
  <ds:schemaRefs>
    <ds:schemaRef ds:uri="049fd3dc-7da3-4dc8-9736-9864ea561673"/>
    <ds:schemaRef ds:uri="97583468-baff-4b8d-ba93-1e43773b9be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BC00C85-82D3-48F0-A817-0877112A8A5B}">
  <ds:schemaRefs>
    <ds:schemaRef ds:uri="049fd3dc-7da3-4dc8-9736-9864ea561673"/>
    <ds:schemaRef ds:uri="97583468-baff-4b8d-ba93-1e43773b9be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18</TotalTime>
  <Words>419</Words>
  <Application>Microsoft Office PowerPoint</Application>
  <PresentationFormat>Diavoorstelling (4:3)</PresentationFormat>
  <Paragraphs>74</Paragraphs>
  <Slides>9</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9</vt:i4>
      </vt:variant>
    </vt:vector>
  </HeadingPairs>
  <TitlesOfParts>
    <vt:vector size="13" baseType="lpstr">
      <vt:lpstr>Arial</vt:lpstr>
      <vt:lpstr>Calibri</vt:lpstr>
      <vt:lpstr>Calibri Light</vt:lpstr>
      <vt:lpstr>Kantoorthema</vt:lpstr>
      <vt:lpstr>    Ambulante jeugdhulp </vt:lpstr>
      <vt:lpstr>Programma</vt:lpstr>
      <vt:lpstr>Regio WBO</vt:lpstr>
      <vt:lpstr>Het contract</vt:lpstr>
      <vt:lpstr>Producten ambulante jeugdhulp</vt:lpstr>
      <vt:lpstr>Route van de Toewijzing </vt:lpstr>
      <vt:lpstr>Administratieve voorwaarden</vt:lpstr>
      <vt:lpstr>Nieuwe Koers 2025</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Moll, G.J.M. (Gerrie)</dc:creator>
  <cp:lastModifiedBy>Prachkovskiy - Weinreich, I. (Ira)</cp:lastModifiedBy>
  <cp:revision>16</cp:revision>
  <dcterms:created xsi:type="dcterms:W3CDTF">2018-05-04T12:44:03Z</dcterms:created>
  <dcterms:modified xsi:type="dcterms:W3CDTF">2023-09-04T07:11:16Z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0x010100CD6A37A1A971F647B9087B1AA118D2B4</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TriggerFlowInfo">
    <vt:lpwstr/>
  </property>
  <property fmtid="{D5CDD505-2E9C-101B-9397-08002B2CF9AE}" pid="8" name="xd_Signature">
    <vt:bool>false</vt:bool>
  </property>
  <property fmtid="{D5CDD505-2E9C-101B-9397-08002B2CF9AE}" pid="9" name="MediaServiceImageTags">
    <vt:lpwstr/>
  </property>
</Properties>
</file>